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8" r:id="rId3"/>
    <p:sldId id="269" r:id="rId4"/>
    <p:sldId id="262" r:id="rId5"/>
    <p:sldId id="263" r:id="rId6"/>
    <p:sldId id="264" r:id="rId7"/>
    <p:sldId id="265" r:id="rId8"/>
    <p:sldId id="270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18868-40EE-4AF2-9FFA-C18EB08F7B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8CBE17F-EC7F-447C-8B9E-ADF68F3793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Project Objective</a:t>
          </a:r>
          <a:br>
            <a:rPr lang="en-US" dirty="0"/>
          </a:br>
          <a:r>
            <a:rPr lang="en-US" dirty="0"/>
            <a:t>Evaluate how adding random noise documents affects LLM short-answer accuracy.</a:t>
          </a:r>
        </a:p>
      </dgm:t>
    </dgm:pt>
    <dgm:pt modelId="{96A58E21-E645-414C-BFE6-DC0816C403D3}" type="parTrans" cxnId="{CB591670-9156-4479-8094-FE9515A4042F}">
      <dgm:prSet/>
      <dgm:spPr/>
      <dgm:t>
        <a:bodyPr/>
        <a:lstStyle/>
        <a:p>
          <a:endParaRPr lang="en-US"/>
        </a:p>
      </dgm:t>
    </dgm:pt>
    <dgm:pt modelId="{1DB5A0D2-65D5-4CF6-8B69-BD84C2C035B5}" type="sibTrans" cxnId="{CB591670-9156-4479-8094-FE9515A4042F}">
      <dgm:prSet/>
      <dgm:spPr/>
      <dgm:t>
        <a:bodyPr/>
        <a:lstStyle/>
        <a:p>
          <a:endParaRPr lang="en-US"/>
        </a:p>
      </dgm:t>
    </dgm:pt>
    <dgm:pt modelId="{9CD04AFA-30B4-4308-B4B2-E3FB827444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Study how document ordering, retrieval entropy, and number of noise documents influence output.</a:t>
          </a:r>
        </a:p>
      </dgm:t>
    </dgm:pt>
    <dgm:pt modelId="{20EF9646-3EB7-4AD4-81A5-69070C815B66}" type="parTrans" cxnId="{40032F3E-7F80-4C4B-91EA-FFDA7A930EEE}">
      <dgm:prSet/>
      <dgm:spPr/>
      <dgm:t>
        <a:bodyPr/>
        <a:lstStyle/>
        <a:p>
          <a:endParaRPr lang="en-US"/>
        </a:p>
      </dgm:t>
    </dgm:pt>
    <dgm:pt modelId="{5DC417B0-DC11-44C4-9228-7991BF567351}" type="sibTrans" cxnId="{40032F3E-7F80-4C4B-91EA-FFDA7A930EEE}">
      <dgm:prSet/>
      <dgm:spPr/>
      <dgm:t>
        <a:bodyPr/>
        <a:lstStyle/>
        <a:p>
          <a:endParaRPr lang="en-US"/>
        </a:p>
      </dgm:t>
    </dgm:pt>
    <dgm:pt modelId="{5C328AEA-3A4C-4350-ADA0-720339C179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 patterns of attention collapse or stability.</a:t>
          </a:r>
        </a:p>
      </dgm:t>
    </dgm:pt>
    <dgm:pt modelId="{289D7D4E-4810-4D48-8A33-651B1ABD29EE}" type="parTrans" cxnId="{E7F0C306-DD96-4EF7-BD7E-98F04605FCD9}">
      <dgm:prSet/>
      <dgm:spPr/>
      <dgm:t>
        <a:bodyPr/>
        <a:lstStyle/>
        <a:p>
          <a:endParaRPr lang="en-US"/>
        </a:p>
      </dgm:t>
    </dgm:pt>
    <dgm:pt modelId="{E26E7696-5259-4C5A-9413-573CA4B7B8CA}" type="sibTrans" cxnId="{E7F0C306-DD96-4EF7-BD7E-98F04605FCD9}">
      <dgm:prSet/>
      <dgm:spPr/>
      <dgm:t>
        <a:bodyPr/>
        <a:lstStyle/>
        <a:p>
          <a:endParaRPr lang="en-US"/>
        </a:p>
      </dgm:t>
    </dgm:pt>
    <dgm:pt modelId="{AC923FFD-4DEC-434B-B731-883A10473248}" type="pres">
      <dgm:prSet presAssocID="{D3A18868-40EE-4AF2-9FFA-C18EB08F7BFD}" presName="root" presStyleCnt="0">
        <dgm:presLayoutVars>
          <dgm:dir/>
          <dgm:resizeHandles val="exact"/>
        </dgm:presLayoutVars>
      </dgm:prSet>
      <dgm:spPr/>
    </dgm:pt>
    <dgm:pt modelId="{800A39BE-8757-4832-A584-985651685F78}" type="pres">
      <dgm:prSet presAssocID="{C8CBE17F-EC7F-447C-8B9E-ADF68F379379}" presName="compNode" presStyleCnt="0"/>
      <dgm:spPr/>
    </dgm:pt>
    <dgm:pt modelId="{117B7C22-24E4-455A-B813-3D309EF6FE4C}" type="pres">
      <dgm:prSet presAssocID="{C8CBE17F-EC7F-447C-8B9E-ADF68F379379}" presName="bgRect" presStyleLbl="bgShp" presStyleIdx="0" presStyleCnt="3"/>
      <dgm:spPr/>
    </dgm:pt>
    <dgm:pt modelId="{CE4E4BB6-CA08-407D-9837-A4E415E3AFCA}" type="pres">
      <dgm:prSet presAssocID="{C8CBE17F-EC7F-447C-8B9E-ADF68F3793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8FE3A05-7C8A-4A7E-82D7-F1AC8625B7F0}" type="pres">
      <dgm:prSet presAssocID="{C8CBE17F-EC7F-447C-8B9E-ADF68F379379}" presName="spaceRect" presStyleCnt="0"/>
      <dgm:spPr/>
    </dgm:pt>
    <dgm:pt modelId="{B48CEB4B-2896-49A9-9A11-8E8A5C85787B}" type="pres">
      <dgm:prSet presAssocID="{C8CBE17F-EC7F-447C-8B9E-ADF68F379379}" presName="parTx" presStyleLbl="revTx" presStyleIdx="0" presStyleCnt="3">
        <dgm:presLayoutVars>
          <dgm:chMax val="0"/>
          <dgm:chPref val="0"/>
        </dgm:presLayoutVars>
      </dgm:prSet>
      <dgm:spPr/>
    </dgm:pt>
    <dgm:pt modelId="{74DAB5BB-FE1F-43F7-810C-0FC77F0FFF3E}" type="pres">
      <dgm:prSet presAssocID="{1DB5A0D2-65D5-4CF6-8B69-BD84C2C035B5}" presName="sibTrans" presStyleCnt="0"/>
      <dgm:spPr/>
    </dgm:pt>
    <dgm:pt modelId="{D803DD98-C268-4BFB-9BC4-1A816E2C2BDA}" type="pres">
      <dgm:prSet presAssocID="{9CD04AFA-30B4-4308-B4B2-E3FB8274447E}" presName="compNode" presStyleCnt="0"/>
      <dgm:spPr/>
    </dgm:pt>
    <dgm:pt modelId="{0104327C-7572-4009-879B-82C6F3A6ADDA}" type="pres">
      <dgm:prSet presAssocID="{9CD04AFA-30B4-4308-B4B2-E3FB8274447E}" presName="bgRect" presStyleLbl="bgShp" presStyleIdx="1" presStyleCnt="3"/>
      <dgm:spPr/>
    </dgm:pt>
    <dgm:pt modelId="{45B1FB47-679A-41BD-B683-778111417CBA}" type="pres">
      <dgm:prSet presAssocID="{9CD04AFA-30B4-4308-B4B2-E3FB827444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08B95F6-B0F3-45E1-9120-419695C74C8C}" type="pres">
      <dgm:prSet presAssocID="{9CD04AFA-30B4-4308-B4B2-E3FB8274447E}" presName="spaceRect" presStyleCnt="0"/>
      <dgm:spPr/>
    </dgm:pt>
    <dgm:pt modelId="{B6782F84-3C4A-4809-B76C-F42CA2FDB0FA}" type="pres">
      <dgm:prSet presAssocID="{9CD04AFA-30B4-4308-B4B2-E3FB8274447E}" presName="parTx" presStyleLbl="revTx" presStyleIdx="1" presStyleCnt="3">
        <dgm:presLayoutVars>
          <dgm:chMax val="0"/>
          <dgm:chPref val="0"/>
        </dgm:presLayoutVars>
      </dgm:prSet>
      <dgm:spPr/>
    </dgm:pt>
    <dgm:pt modelId="{460AFF75-FE12-4E78-B1E4-C27F2DF1B781}" type="pres">
      <dgm:prSet presAssocID="{5DC417B0-DC11-44C4-9228-7991BF567351}" presName="sibTrans" presStyleCnt="0"/>
      <dgm:spPr/>
    </dgm:pt>
    <dgm:pt modelId="{9C08D22B-2808-4841-B698-E173BE5B80C7}" type="pres">
      <dgm:prSet presAssocID="{5C328AEA-3A4C-4350-ADA0-720339C17995}" presName="compNode" presStyleCnt="0"/>
      <dgm:spPr/>
    </dgm:pt>
    <dgm:pt modelId="{4D6E9144-2B0A-4827-B88A-636B84C80C34}" type="pres">
      <dgm:prSet presAssocID="{5C328AEA-3A4C-4350-ADA0-720339C17995}" presName="bgRect" presStyleLbl="bgShp" presStyleIdx="2" presStyleCnt="3"/>
      <dgm:spPr/>
    </dgm:pt>
    <dgm:pt modelId="{467E2FB3-6BA1-4E0F-A4E3-D9A8CE419E1B}" type="pres">
      <dgm:prSet presAssocID="{5C328AEA-3A4C-4350-ADA0-720339C179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14B2B846-1BB7-427B-B02F-DB7DA6C98B4A}" type="pres">
      <dgm:prSet presAssocID="{5C328AEA-3A4C-4350-ADA0-720339C17995}" presName="spaceRect" presStyleCnt="0"/>
      <dgm:spPr/>
    </dgm:pt>
    <dgm:pt modelId="{8440FEBE-7AA9-4A07-83BF-7C3F8FD7B3AB}" type="pres">
      <dgm:prSet presAssocID="{5C328AEA-3A4C-4350-ADA0-720339C1799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F0C306-DD96-4EF7-BD7E-98F04605FCD9}" srcId="{D3A18868-40EE-4AF2-9FFA-C18EB08F7BFD}" destId="{5C328AEA-3A4C-4350-ADA0-720339C17995}" srcOrd="2" destOrd="0" parTransId="{289D7D4E-4810-4D48-8A33-651B1ABD29EE}" sibTransId="{E26E7696-5259-4C5A-9413-573CA4B7B8CA}"/>
    <dgm:cxn modelId="{40032F3E-7F80-4C4B-91EA-FFDA7A930EEE}" srcId="{D3A18868-40EE-4AF2-9FFA-C18EB08F7BFD}" destId="{9CD04AFA-30B4-4308-B4B2-E3FB8274447E}" srcOrd="1" destOrd="0" parTransId="{20EF9646-3EB7-4AD4-81A5-69070C815B66}" sibTransId="{5DC417B0-DC11-44C4-9228-7991BF567351}"/>
    <dgm:cxn modelId="{CB591670-9156-4479-8094-FE9515A4042F}" srcId="{D3A18868-40EE-4AF2-9FFA-C18EB08F7BFD}" destId="{C8CBE17F-EC7F-447C-8B9E-ADF68F379379}" srcOrd="0" destOrd="0" parTransId="{96A58E21-E645-414C-BFE6-DC0816C403D3}" sibTransId="{1DB5A0D2-65D5-4CF6-8B69-BD84C2C035B5}"/>
    <dgm:cxn modelId="{CD6FCB78-4E4C-4DBA-9983-A6530E0C9FF7}" type="presOf" srcId="{5C328AEA-3A4C-4350-ADA0-720339C17995}" destId="{8440FEBE-7AA9-4A07-83BF-7C3F8FD7B3AB}" srcOrd="0" destOrd="0" presId="urn:microsoft.com/office/officeart/2018/2/layout/IconVerticalSolidList"/>
    <dgm:cxn modelId="{3289F396-1BB3-46F6-83A3-466B41582E5B}" type="presOf" srcId="{C8CBE17F-EC7F-447C-8B9E-ADF68F379379}" destId="{B48CEB4B-2896-49A9-9A11-8E8A5C85787B}" srcOrd="0" destOrd="0" presId="urn:microsoft.com/office/officeart/2018/2/layout/IconVerticalSolidList"/>
    <dgm:cxn modelId="{17A17CDC-BABF-44AE-8D42-DA2B5631CDC0}" type="presOf" srcId="{9CD04AFA-30B4-4308-B4B2-E3FB8274447E}" destId="{B6782F84-3C4A-4809-B76C-F42CA2FDB0FA}" srcOrd="0" destOrd="0" presId="urn:microsoft.com/office/officeart/2018/2/layout/IconVerticalSolidList"/>
    <dgm:cxn modelId="{69D756F4-7499-4552-81AF-891364A5806B}" type="presOf" srcId="{D3A18868-40EE-4AF2-9FFA-C18EB08F7BFD}" destId="{AC923FFD-4DEC-434B-B731-883A10473248}" srcOrd="0" destOrd="0" presId="urn:microsoft.com/office/officeart/2018/2/layout/IconVerticalSolidList"/>
    <dgm:cxn modelId="{6CC6F5F4-63CC-40ED-9329-D18437FC7B81}" type="presParOf" srcId="{AC923FFD-4DEC-434B-B731-883A10473248}" destId="{800A39BE-8757-4832-A584-985651685F78}" srcOrd="0" destOrd="0" presId="urn:microsoft.com/office/officeart/2018/2/layout/IconVerticalSolidList"/>
    <dgm:cxn modelId="{7D495EBB-1AF3-4CCA-AE31-DC211F38E106}" type="presParOf" srcId="{800A39BE-8757-4832-A584-985651685F78}" destId="{117B7C22-24E4-455A-B813-3D309EF6FE4C}" srcOrd="0" destOrd="0" presId="urn:microsoft.com/office/officeart/2018/2/layout/IconVerticalSolidList"/>
    <dgm:cxn modelId="{833904F9-833F-4242-B831-33C3FE5D0204}" type="presParOf" srcId="{800A39BE-8757-4832-A584-985651685F78}" destId="{CE4E4BB6-CA08-407D-9837-A4E415E3AFCA}" srcOrd="1" destOrd="0" presId="urn:microsoft.com/office/officeart/2018/2/layout/IconVerticalSolidList"/>
    <dgm:cxn modelId="{7B7B6412-B725-4E08-AC75-0525D529BFFD}" type="presParOf" srcId="{800A39BE-8757-4832-A584-985651685F78}" destId="{48FE3A05-7C8A-4A7E-82D7-F1AC8625B7F0}" srcOrd="2" destOrd="0" presId="urn:microsoft.com/office/officeart/2018/2/layout/IconVerticalSolidList"/>
    <dgm:cxn modelId="{5188CBFC-8AD2-4507-9FCC-DA5FA639BE05}" type="presParOf" srcId="{800A39BE-8757-4832-A584-985651685F78}" destId="{B48CEB4B-2896-49A9-9A11-8E8A5C85787B}" srcOrd="3" destOrd="0" presId="urn:microsoft.com/office/officeart/2018/2/layout/IconVerticalSolidList"/>
    <dgm:cxn modelId="{B28E1CE4-C27B-4970-AF5D-6A43B6B2DBED}" type="presParOf" srcId="{AC923FFD-4DEC-434B-B731-883A10473248}" destId="{74DAB5BB-FE1F-43F7-810C-0FC77F0FFF3E}" srcOrd="1" destOrd="0" presId="urn:microsoft.com/office/officeart/2018/2/layout/IconVerticalSolidList"/>
    <dgm:cxn modelId="{0B55E00C-A710-453D-B77A-D01A372F74F0}" type="presParOf" srcId="{AC923FFD-4DEC-434B-B731-883A10473248}" destId="{D803DD98-C268-4BFB-9BC4-1A816E2C2BDA}" srcOrd="2" destOrd="0" presId="urn:microsoft.com/office/officeart/2018/2/layout/IconVerticalSolidList"/>
    <dgm:cxn modelId="{9877A6C3-BF16-481C-8879-69097F41A62F}" type="presParOf" srcId="{D803DD98-C268-4BFB-9BC4-1A816E2C2BDA}" destId="{0104327C-7572-4009-879B-82C6F3A6ADDA}" srcOrd="0" destOrd="0" presId="urn:microsoft.com/office/officeart/2018/2/layout/IconVerticalSolidList"/>
    <dgm:cxn modelId="{6767F884-DC89-4455-8867-4659D079C031}" type="presParOf" srcId="{D803DD98-C268-4BFB-9BC4-1A816E2C2BDA}" destId="{45B1FB47-679A-41BD-B683-778111417CBA}" srcOrd="1" destOrd="0" presId="urn:microsoft.com/office/officeart/2018/2/layout/IconVerticalSolidList"/>
    <dgm:cxn modelId="{5B4D0E4A-7E64-4DCD-ADBF-364302002EC3}" type="presParOf" srcId="{D803DD98-C268-4BFB-9BC4-1A816E2C2BDA}" destId="{008B95F6-B0F3-45E1-9120-419695C74C8C}" srcOrd="2" destOrd="0" presId="urn:microsoft.com/office/officeart/2018/2/layout/IconVerticalSolidList"/>
    <dgm:cxn modelId="{40E5F469-B04E-46A7-87D2-6DD4C7CF72AD}" type="presParOf" srcId="{D803DD98-C268-4BFB-9BC4-1A816E2C2BDA}" destId="{B6782F84-3C4A-4809-B76C-F42CA2FDB0FA}" srcOrd="3" destOrd="0" presId="urn:microsoft.com/office/officeart/2018/2/layout/IconVerticalSolidList"/>
    <dgm:cxn modelId="{ED0CE6CD-6089-4702-8FBB-C18F56474616}" type="presParOf" srcId="{AC923FFD-4DEC-434B-B731-883A10473248}" destId="{460AFF75-FE12-4E78-B1E4-C27F2DF1B781}" srcOrd="3" destOrd="0" presId="urn:microsoft.com/office/officeart/2018/2/layout/IconVerticalSolidList"/>
    <dgm:cxn modelId="{19A62CE4-222A-46B1-A607-7FB71B5704B7}" type="presParOf" srcId="{AC923FFD-4DEC-434B-B731-883A10473248}" destId="{9C08D22B-2808-4841-B698-E173BE5B80C7}" srcOrd="4" destOrd="0" presId="urn:microsoft.com/office/officeart/2018/2/layout/IconVerticalSolidList"/>
    <dgm:cxn modelId="{2696A2C2-80E7-42BA-BE30-FEE6D7E93588}" type="presParOf" srcId="{9C08D22B-2808-4841-B698-E173BE5B80C7}" destId="{4D6E9144-2B0A-4827-B88A-636B84C80C34}" srcOrd="0" destOrd="0" presId="urn:microsoft.com/office/officeart/2018/2/layout/IconVerticalSolidList"/>
    <dgm:cxn modelId="{8C13471D-5328-494D-B66E-00B547753C81}" type="presParOf" srcId="{9C08D22B-2808-4841-B698-E173BE5B80C7}" destId="{467E2FB3-6BA1-4E0F-A4E3-D9A8CE419E1B}" srcOrd="1" destOrd="0" presId="urn:microsoft.com/office/officeart/2018/2/layout/IconVerticalSolidList"/>
    <dgm:cxn modelId="{712C3CFF-1462-4D6C-BD19-23BBE8272CC3}" type="presParOf" srcId="{9C08D22B-2808-4841-B698-E173BE5B80C7}" destId="{14B2B846-1BB7-427B-B02F-DB7DA6C98B4A}" srcOrd="2" destOrd="0" presId="urn:microsoft.com/office/officeart/2018/2/layout/IconVerticalSolidList"/>
    <dgm:cxn modelId="{55C1E6B0-F66B-4AFF-BD51-6B4B5DA9FB59}" type="presParOf" srcId="{9C08D22B-2808-4841-B698-E173BE5B80C7}" destId="{8440FEBE-7AA9-4A07-83BF-7C3F8FD7B3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2FF358-21FB-49C2-89CA-45B7EF5D2CC6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1ADFE9-00B8-4A99-BBAD-F8D3ED13BC7D}">
      <dgm:prSet/>
      <dgm:spPr/>
      <dgm:t>
        <a:bodyPr/>
        <a:lstStyle/>
        <a:p>
          <a:r>
            <a:rPr lang="en-US"/>
            <a:t>Extend experiments using Contriever, BM25, and Adore retrievers.</a:t>
          </a:r>
        </a:p>
      </dgm:t>
    </dgm:pt>
    <dgm:pt modelId="{CBD1819D-ED6E-4837-A219-2B81EFEAA76D}" type="parTrans" cxnId="{35BEFB40-7E73-4754-A633-D37E33673A07}">
      <dgm:prSet/>
      <dgm:spPr/>
      <dgm:t>
        <a:bodyPr/>
        <a:lstStyle/>
        <a:p>
          <a:endParaRPr lang="en-US"/>
        </a:p>
      </dgm:t>
    </dgm:pt>
    <dgm:pt modelId="{51143B5F-19FD-41D5-9958-E4FF252A8BB7}" type="sibTrans" cxnId="{35BEFB40-7E73-4754-A633-D37E33673A0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EDC06FC-20F4-439E-944C-1D7D9A6D17BE}">
      <dgm:prSet/>
      <dgm:spPr/>
      <dgm:t>
        <a:bodyPr/>
        <a:lstStyle/>
        <a:p>
          <a:r>
            <a:rPr lang="en-US"/>
            <a:t>Evaluate larger models: LLaMA 2, Mistral, Falcon-7B.Explore entropy-based document ordering to reduce attention collapse.</a:t>
          </a:r>
        </a:p>
      </dgm:t>
    </dgm:pt>
    <dgm:pt modelId="{3606A111-68E1-4EFD-B977-4D55DD219594}" type="parTrans" cxnId="{D76954AE-EB5B-47B4-AD5D-95978A753179}">
      <dgm:prSet/>
      <dgm:spPr/>
      <dgm:t>
        <a:bodyPr/>
        <a:lstStyle/>
        <a:p>
          <a:endParaRPr lang="en-US"/>
        </a:p>
      </dgm:t>
    </dgm:pt>
    <dgm:pt modelId="{717B9231-17A1-4F91-8E1B-7CC60CD5416E}" type="sibTrans" cxnId="{D76954AE-EB5B-47B4-AD5D-95978A75317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A58556C-76A2-4F2A-824C-750B942922FB}">
      <dgm:prSet/>
      <dgm:spPr/>
      <dgm:t>
        <a:bodyPr/>
        <a:lstStyle/>
        <a:p>
          <a:r>
            <a:rPr lang="en-US"/>
            <a:t>Train LLMs to be noise-resilient via reinforcement learning.</a:t>
          </a:r>
        </a:p>
      </dgm:t>
    </dgm:pt>
    <dgm:pt modelId="{B0D82F51-61E1-4BF1-830A-5861251F6A77}" type="parTrans" cxnId="{2224DC5D-9604-427E-B0FE-6D230A47DAC6}">
      <dgm:prSet/>
      <dgm:spPr/>
      <dgm:t>
        <a:bodyPr/>
        <a:lstStyle/>
        <a:p>
          <a:endParaRPr lang="en-US"/>
        </a:p>
      </dgm:t>
    </dgm:pt>
    <dgm:pt modelId="{87C33024-9531-47BB-A16F-AD2BD1BD2948}" type="sibTrans" cxnId="{2224DC5D-9604-427E-B0FE-6D230A47DAC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DB6159-8C66-478C-B5F9-3CD3286ABB59}" type="pres">
      <dgm:prSet presAssocID="{7C2FF358-21FB-49C2-89CA-45B7EF5D2CC6}" presName="Name0" presStyleCnt="0">
        <dgm:presLayoutVars>
          <dgm:animLvl val="lvl"/>
          <dgm:resizeHandles val="exact"/>
        </dgm:presLayoutVars>
      </dgm:prSet>
      <dgm:spPr/>
    </dgm:pt>
    <dgm:pt modelId="{EF366E9F-03AD-4B0D-BB64-1C0CE3932B04}" type="pres">
      <dgm:prSet presAssocID="{9D1ADFE9-00B8-4A99-BBAD-F8D3ED13BC7D}" presName="compositeNode" presStyleCnt="0">
        <dgm:presLayoutVars>
          <dgm:bulletEnabled val="1"/>
        </dgm:presLayoutVars>
      </dgm:prSet>
      <dgm:spPr/>
    </dgm:pt>
    <dgm:pt modelId="{9E1D3B8B-26EE-4594-B2DF-C0F07B879A7A}" type="pres">
      <dgm:prSet presAssocID="{9D1ADFE9-00B8-4A99-BBAD-F8D3ED13BC7D}" presName="bgRect" presStyleLbl="alignNode1" presStyleIdx="0" presStyleCnt="3"/>
      <dgm:spPr/>
    </dgm:pt>
    <dgm:pt modelId="{947B67C7-C5A7-4EBA-B68C-ED5A4A012477}" type="pres">
      <dgm:prSet presAssocID="{51143B5F-19FD-41D5-9958-E4FF252A8BB7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B6DE63F-48DB-4F94-B9A8-60704CFF7BFD}" type="pres">
      <dgm:prSet presAssocID="{9D1ADFE9-00B8-4A99-BBAD-F8D3ED13BC7D}" presName="nodeRect" presStyleLbl="alignNode1" presStyleIdx="0" presStyleCnt="3">
        <dgm:presLayoutVars>
          <dgm:bulletEnabled val="1"/>
        </dgm:presLayoutVars>
      </dgm:prSet>
      <dgm:spPr/>
    </dgm:pt>
    <dgm:pt modelId="{D4CA8CA8-0FDE-4149-83AD-36DD9B0B4732}" type="pres">
      <dgm:prSet presAssocID="{51143B5F-19FD-41D5-9958-E4FF252A8BB7}" presName="sibTrans" presStyleCnt="0"/>
      <dgm:spPr/>
    </dgm:pt>
    <dgm:pt modelId="{200F7B45-591A-40A1-9A30-80B534DF52E5}" type="pres">
      <dgm:prSet presAssocID="{7EDC06FC-20F4-439E-944C-1D7D9A6D17BE}" presName="compositeNode" presStyleCnt="0">
        <dgm:presLayoutVars>
          <dgm:bulletEnabled val="1"/>
        </dgm:presLayoutVars>
      </dgm:prSet>
      <dgm:spPr/>
    </dgm:pt>
    <dgm:pt modelId="{8FD96993-4B77-46C5-8BE3-411096E65B2C}" type="pres">
      <dgm:prSet presAssocID="{7EDC06FC-20F4-439E-944C-1D7D9A6D17BE}" presName="bgRect" presStyleLbl="alignNode1" presStyleIdx="1" presStyleCnt="3"/>
      <dgm:spPr/>
    </dgm:pt>
    <dgm:pt modelId="{4A621995-AB94-47FE-88D0-A3751F1E9024}" type="pres">
      <dgm:prSet presAssocID="{717B9231-17A1-4F91-8E1B-7CC60CD5416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DE2E45B6-1771-4744-B7EE-B3C6BC76117E}" type="pres">
      <dgm:prSet presAssocID="{7EDC06FC-20F4-439E-944C-1D7D9A6D17BE}" presName="nodeRect" presStyleLbl="alignNode1" presStyleIdx="1" presStyleCnt="3">
        <dgm:presLayoutVars>
          <dgm:bulletEnabled val="1"/>
        </dgm:presLayoutVars>
      </dgm:prSet>
      <dgm:spPr/>
    </dgm:pt>
    <dgm:pt modelId="{EDB0FD07-44D8-426E-B798-79A265A0DB3C}" type="pres">
      <dgm:prSet presAssocID="{717B9231-17A1-4F91-8E1B-7CC60CD5416E}" presName="sibTrans" presStyleCnt="0"/>
      <dgm:spPr/>
    </dgm:pt>
    <dgm:pt modelId="{BC79EEB7-7D30-4672-95B6-2C10AF5500E5}" type="pres">
      <dgm:prSet presAssocID="{AA58556C-76A2-4F2A-824C-750B942922FB}" presName="compositeNode" presStyleCnt="0">
        <dgm:presLayoutVars>
          <dgm:bulletEnabled val="1"/>
        </dgm:presLayoutVars>
      </dgm:prSet>
      <dgm:spPr/>
    </dgm:pt>
    <dgm:pt modelId="{B5240AB3-088E-4456-89D2-3163A37F520F}" type="pres">
      <dgm:prSet presAssocID="{AA58556C-76A2-4F2A-824C-750B942922FB}" presName="bgRect" presStyleLbl="alignNode1" presStyleIdx="2" presStyleCnt="3"/>
      <dgm:spPr/>
    </dgm:pt>
    <dgm:pt modelId="{C35EFD6E-952D-4F08-96B5-7B07B4BF530F}" type="pres">
      <dgm:prSet presAssocID="{87C33024-9531-47BB-A16F-AD2BD1BD294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8807460B-5723-4410-9EE7-DB7FDDF481ED}" type="pres">
      <dgm:prSet presAssocID="{AA58556C-76A2-4F2A-824C-750B942922F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5BEFB40-7E73-4754-A633-D37E33673A07}" srcId="{7C2FF358-21FB-49C2-89CA-45B7EF5D2CC6}" destId="{9D1ADFE9-00B8-4A99-BBAD-F8D3ED13BC7D}" srcOrd="0" destOrd="0" parTransId="{CBD1819D-ED6E-4837-A219-2B81EFEAA76D}" sibTransId="{51143B5F-19FD-41D5-9958-E4FF252A8BB7}"/>
    <dgm:cxn modelId="{2224DC5D-9604-427E-B0FE-6D230A47DAC6}" srcId="{7C2FF358-21FB-49C2-89CA-45B7EF5D2CC6}" destId="{AA58556C-76A2-4F2A-824C-750B942922FB}" srcOrd="2" destOrd="0" parTransId="{B0D82F51-61E1-4BF1-830A-5861251F6A77}" sibTransId="{87C33024-9531-47BB-A16F-AD2BD1BD2948}"/>
    <dgm:cxn modelId="{1D945843-F208-4A85-920A-34F61BDB7C3C}" type="presOf" srcId="{7C2FF358-21FB-49C2-89CA-45B7EF5D2CC6}" destId="{13DB6159-8C66-478C-B5F9-3CD3286ABB59}" srcOrd="0" destOrd="0" presId="urn:microsoft.com/office/officeart/2016/7/layout/LinearBlockProcessNumbered"/>
    <dgm:cxn modelId="{99AC1764-A0C1-43E2-91DE-A8F137FA381C}" type="presOf" srcId="{87C33024-9531-47BB-A16F-AD2BD1BD2948}" destId="{C35EFD6E-952D-4F08-96B5-7B07B4BF530F}" srcOrd="0" destOrd="0" presId="urn:microsoft.com/office/officeart/2016/7/layout/LinearBlockProcessNumbered"/>
    <dgm:cxn modelId="{B90A947C-F5A2-48FF-9BCD-B63BED955DCF}" type="presOf" srcId="{AA58556C-76A2-4F2A-824C-750B942922FB}" destId="{8807460B-5723-4410-9EE7-DB7FDDF481ED}" srcOrd="1" destOrd="0" presId="urn:microsoft.com/office/officeart/2016/7/layout/LinearBlockProcessNumbered"/>
    <dgm:cxn modelId="{50F9998B-1D69-456C-A220-D7E469E06986}" type="presOf" srcId="{9D1ADFE9-00B8-4A99-BBAD-F8D3ED13BC7D}" destId="{0B6DE63F-48DB-4F94-B9A8-60704CFF7BFD}" srcOrd="1" destOrd="0" presId="urn:microsoft.com/office/officeart/2016/7/layout/LinearBlockProcessNumbered"/>
    <dgm:cxn modelId="{7B37FFAC-32A8-4D3F-8E89-BE7E7E2830D9}" type="presOf" srcId="{7EDC06FC-20F4-439E-944C-1D7D9A6D17BE}" destId="{8FD96993-4B77-46C5-8BE3-411096E65B2C}" srcOrd="0" destOrd="0" presId="urn:microsoft.com/office/officeart/2016/7/layout/LinearBlockProcessNumbered"/>
    <dgm:cxn modelId="{D76954AE-EB5B-47B4-AD5D-95978A753179}" srcId="{7C2FF358-21FB-49C2-89CA-45B7EF5D2CC6}" destId="{7EDC06FC-20F4-439E-944C-1D7D9A6D17BE}" srcOrd="1" destOrd="0" parTransId="{3606A111-68E1-4EFD-B977-4D55DD219594}" sibTransId="{717B9231-17A1-4F91-8E1B-7CC60CD5416E}"/>
    <dgm:cxn modelId="{C25E80B3-B719-4C3A-87A3-6513A7FF779C}" type="presOf" srcId="{717B9231-17A1-4F91-8E1B-7CC60CD5416E}" destId="{4A621995-AB94-47FE-88D0-A3751F1E9024}" srcOrd="0" destOrd="0" presId="urn:microsoft.com/office/officeart/2016/7/layout/LinearBlockProcessNumbered"/>
    <dgm:cxn modelId="{74FEE6B6-D191-495A-9BE9-EB255F49950D}" type="presOf" srcId="{7EDC06FC-20F4-439E-944C-1D7D9A6D17BE}" destId="{DE2E45B6-1771-4744-B7EE-B3C6BC76117E}" srcOrd="1" destOrd="0" presId="urn:microsoft.com/office/officeart/2016/7/layout/LinearBlockProcessNumbered"/>
    <dgm:cxn modelId="{DD43C0BC-C2BD-4EDF-A111-83000B728140}" type="presOf" srcId="{51143B5F-19FD-41D5-9958-E4FF252A8BB7}" destId="{947B67C7-C5A7-4EBA-B68C-ED5A4A012477}" srcOrd="0" destOrd="0" presId="urn:microsoft.com/office/officeart/2016/7/layout/LinearBlockProcessNumbered"/>
    <dgm:cxn modelId="{EE886BD9-BE14-4D55-B858-340B23FCB2E4}" type="presOf" srcId="{9D1ADFE9-00B8-4A99-BBAD-F8D3ED13BC7D}" destId="{9E1D3B8B-26EE-4594-B2DF-C0F07B879A7A}" srcOrd="0" destOrd="0" presId="urn:microsoft.com/office/officeart/2016/7/layout/LinearBlockProcessNumbered"/>
    <dgm:cxn modelId="{18B0A8F2-E455-4BC0-B6C1-EFED0752689B}" type="presOf" srcId="{AA58556C-76A2-4F2A-824C-750B942922FB}" destId="{B5240AB3-088E-4456-89D2-3163A37F520F}" srcOrd="0" destOrd="0" presId="urn:microsoft.com/office/officeart/2016/7/layout/LinearBlockProcessNumbered"/>
    <dgm:cxn modelId="{4AE82721-9A08-43E0-963F-5C4E8289B0EE}" type="presParOf" srcId="{13DB6159-8C66-478C-B5F9-3CD3286ABB59}" destId="{EF366E9F-03AD-4B0D-BB64-1C0CE3932B04}" srcOrd="0" destOrd="0" presId="urn:microsoft.com/office/officeart/2016/7/layout/LinearBlockProcessNumbered"/>
    <dgm:cxn modelId="{F87BCBBB-8604-45A8-8FB9-395A12A3487E}" type="presParOf" srcId="{EF366E9F-03AD-4B0D-BB64-1C0CE3932B04}" destId="{9E1D3B8B-26EE-4594-B2DF-C0F07B879A7A}" srcOrd="0" destOrd="0" presId="urn:microsoft.com/office/officeart/2016/7/layout/LinearBlockProcessNumbered"/>
    <dgm:cxn modelId="{73C0EAE6-A8F1-4FF9-B9E4-5362B4F9C354}" type="presParOf" srcId="{EF366E9F-03AD-4B0D-BB64-1C0CE3932B04}" destId="{947B67C7-C5A7-4EBA-B68C-ED5A4A012477}" srcOrd="1" destOrd="0" presId="urn:microsoft.com/office/officeart/2016/7/layout/LinearBlockProcessNumbered"/>
    <dgm:cxn modelId="{7A46AD19-C640-462E-8ABA-28DA57748BCF}" type="presParOf" srcId="{EF366E9F-03AD-4B0D-BB64-1C0CE3932B04}" destId="{0B6DE63F-48DB-4F94-B9A8-60704CFF7BFD}" srcOrd="2" destOrd="0" presId="urn:microsoft.com/office/officeart/2016/7/layout/LinearBlockProcessNumbered"/>
    <dgm:cxn modelId="{C5DC2C70-4528-4331-BBC0-44D63654F11F}" type="presParOf" srcId="{13DB6159-8C66-478C-B5F9-3CD3286ABB59}" destId="{D4CA8CA8-0FDE-4149-83AD-36DD9B0B4732}" srcOrd="1" destOrd="0" presId="urn:microsoft.com/office/officeart/2016/7/layout/LinearBlockProcessNumbered"/>
    <dgm:cxn modelId="{3967B31C-6126-4580-AF4D-B14565AAC750}" type="presParOf" srcId="{13DB6159-8C66-478C-B5F9-3CD3286ABB59}" destId="{200F7B45-591A-40A1-9A30-80B534DF52E5}" srcOrd="2" destOrd="0" presId="urn:microsoft.com/office/officeart/2016/7/layout/LinearBlockProcessNumbered"/>
    <dgm:cxn modelId="{DB28AD65-FB4D-453A-BDED-D21FB2B2DF3E}" type="presParOf" srcId="{200F7B45-591A-40A1-9A30-80B534DF52E5}" destId="{8FD96993-4B77-46C5-8BE3-411096E65B2C}" srcOrd="0" destOrd="0" presId="urn:microsoft.com/office/officeart/2016/7/layout/LinearBlockProcessNumbered"/>
    <dgm:cxn modelId="{15A127C9-9BF9-4DFD-9A74-76D6AC77F76A}" type="presParOf" srcId="{200F7B45-591A-40A1-9A30-80B534DF52E5}" destId="{4A621995-AB94-47FE-88D0-A3751F1E9024}" srcOrd="1" destOrd="0" presId="urn:microsoft.com/office/officeart/2016/7/layout/LinearBlockProcessNumbered"/>
    <dgm:cxn modelId="{2AFFF1BC-B9DC-4642-BFD5-F19A8FAC2D6E}" type="presParOf" srcId="{200F7B45-591A-40A1-9A30-80B534DF52E5}" destId="{DE2E45B6-1771-4744-B7EE-B3C6BC76117E}" srcOrd="2" destOrd="0" presId="urn:microsoft.com/office/officeart/2016/7/layout/LinearBlockProcessNumbered"/>
    <dgm:cxn modelId="{313D1A02-4F36-4850-9068-D34602BA5CA2}" type="presParOf" srcId="{13DB6159-8C66-478C-B5F9-3CD3286ABB59}" destId="{EDB0FD07-44D8-426E-B798-79A265A0DB3C}" srcOrd="3" destOrd="0" presId="urn:microsoft.com/office/officeart/2016/7/layout/LinearBlockProcessNumbered"/>
    <dgm:cxn modelId="{23EA537E-4B1C-4A08-B221-8A701C2E252D}" type="presParOf" srcId="{13DB6159-8C66-478C-B5F9-3CD3286ABB59}" destId="{BC79EEB7-7D30-4672-95B6-2C10AF5500E5}" srcOrd="4" destOrd="0" presId="urn:microsoft.com/office/officeart/2016/7/layout/LinearBlockProcessNumbered"/>
    <dgm:cxn modelId="{43DD6F02-BF3C-4B2E-A91E-D4DF5EF53E10}" type="presParOf" srcId="{BC79EEB7-7D30-4672-95B6-2C10AF5500E5}" destId="{B5240AB3-088E-4456-89D2-3163A37F520F}" srcOrd="0" destOrd="0" presId="urn:microsoft.com/office/officeart/2016/7/layout/LinearBlockProcessNumbered"/>
    <dgm:cxn modelId="{F375992B-890B-4F00-8BE4-77D7030CC734}" type="presParOf" srcId="{BC79EEB7-7D30-4672-95B6-2C10AF5500E5}" destId="{C35EFD6E-952D-4F08-96B5-7B07B4BF530F}" srcOrd="1" destOrd="0" presId="urn:microsoft.com/office/officeart/2016/7/layout/LinearBlockProcessNumbered"/>
    <dgm:cxn modelId="{5683B246-3975-4C86-BF82-9288DA11D573}" type="presParOf" srcId="{BC79EEB7-7D30-4672-95B6-2C10AF5500E5}" destId="{8807460B-5723-4410-9EE7-DB7FDDF481E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B7C22-24E4-455A-B813-3D309EF6FE4C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E4BB6-CA08-407D-9837-A4E415E3AFCA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CEB4B-2896-49A9-9A11-8E8A5C85787B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Project Objective</a:t>
          </a:r>
          <a:br>
            <a:rPr lang="en-US" sz="1900" kern="1200" dirty="0"/>
          </a:br>
          <a:r>
            <a:rPr lang="en-US" sz="1900" kern="1200" dirty="0"/>
            <a:t>Evaluate how adding random noise documents affects LLM short-answer accuracy.</a:t>
          </a:r>
        </a:p>
      </dsp:txBody>
      <dsp:txXfrm>
        <a:off x="1816103" y="671"/>
        <a:ext cx="4447536" cy="1572384"/>
      </dsp:txXfrm>
    </dsp:sp>
    <dsp:sp modelId="{0104327C-7572-4009-879B-82C6F3A6ADDA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1FB47-679A-41BD-B683-778111417CBA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82F84-3C4A-4809-B76C-F42CA2FDB0FA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Study how document ordering, retrieval entropy, and number of noise documents influence output.</a:t>
          </a:r>
        </a:p>
      </dsp:txBody>
      <dsp:txXfrm>
        <a:off x="1816103" y="1966151"/>
        <a:ext cx="4447536" cy="1572384"/>
      </dsp:txXfrm>
    </dsp:sp>
    <dsp:sp modelId="{4D6E9144-2B0A-4827-B88A-636B84C80C34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E2FB3-6BA1-4E0F-A4E3-D9A8CE419E1B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0FEBE-7AA9-4A07-83BF-7C3F8FD7B3AB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Identify patterns of attention collapse or stability.</a:t>
          </a:r>
        </a:p>
      </dsp:txBody>
      <dsp:txXfrm>
        <a:off x="1816103" y="3931632"/>
        <a:ext cx="4447536" cy="15723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D3B8B-26EE-4594-B2DF-C0F07B879A7A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Extend experiments using Contriever, BM25, and Adore retrievers.</a:t>
          </a:r>
        </a:p>
      </dsp:txBody>
      <dsp:txXfrm>
        <a:off x="821" y="1776404"/>
        <a:ext cx="3327201" cy="2395585"/>
      </dsp:txXfrm>
    </dsp:sp>
    <dsp:sp modelId="{947B67C7-C5A7-4EBA-B68C-ED5A4A012477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8FD96993-4B77-46C5-8BE3-411096E65B2C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Evaluate larger models: LLaMA 2, Mistral, Falcon-7B.Explore entropy-based document ordering to reduce attention collapse.</a:t>
          </a:r>
        </a:p>
      </dsp:txBody>
      <dsp:txXfrm>
        <a:off x="3594199" y="1776404"/>
        <a:ext cx="3327201" cy="2395585"/>
      </dsp:txXfrm>
    </dsp:sp>
    <dsp:sp modelId="{4A621995-AB94-47FE-88D0-A3751F1E9024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B5240AB3-088E-4456-89D2-3163A37F520F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 LLMs to be noise-resilient via reinforcement learning.</a:t>
          </a:r>
        </a:p>
      </dsp:txBody>
      <dsp:txXfrm>
        <a:off x="7187576" y="1776404"/>
        <a:ext cx="3327201" cy="2395585"/>
      </dsp:txXfrm>
    </dsp:sp>
    <dsp:sp modelId="{C35EFD6E-952D-4F08-96B5-7B07B4BF530F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7E6B-4737-DF89-A57F-96C7A7250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E68C3-B1E1-1232-DE78-3CA381174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1FB54-4856-98DA-C7B0-CA0B9793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FFB28-9D75-C598-B7EF-39B7F8F8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BD64F-0A4F-AA14-B504-9EC2B3F8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27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C7D0-3681-F004-8A8B-5F551DEA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D2681-5EDA-D033-A044-8C26CB992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930F-837E-131A-77F5-E5BDC5D5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8BD9C-2A75-8316-33E8-56C4327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293E4-7420-06FF-CB28-62216BE4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86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279A2F-F2DC-86F5-AC51-ADE1F8109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745F4-3055-6B17-1333-6704DCB5F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FF21-1DC1-6C14-1476-C419FD9B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BA92-0AF1-C7A9-A151-3D0742DD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C1E6-52B7-A6DE-8391-4C9A737B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762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7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B42F-A2E3-B421-FC3E-8ADC341A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B976-9C46-BF0D-51F3-C011297C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6C464-F751-6027-635F-3BD6C094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53D6F-D9E8-DE84-FCA0-AE4B51F2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771B2-D2BF-E7B7-50B3-196ECB7E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22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A63C-7C73-3FA2-F941-E85027C2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8F3B4-064B-AF18-031E-08EC33ED8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61878-279E-B57A-4DF0-A0E2FC0A0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C4AAB-FAEE-E662-56FD-4F43F83F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29772-38BD-9B89-8D03-D6BB27AF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8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B238-2BDE-8540-2816-74F50019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68515-C3B7-F1E0-2CB5-5E63AEA1B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3E491-4A17-73B1-A2C2-DD6B13F43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93DF6-5687-476D-9373-0D03C336A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635E3-8EC1-87B8-16FD-4AC2BF0E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1B9F2-8C1D-2BCB-BE2E-81B9D9E7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23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5E8-B31D-801D-596B-C8C80318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A67B-4995-6BB9-ADEA-1FACE54EE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6D642-EEEB-2311-8BD9-9B2A86386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62393-47FA-B3A8-F29F-DC9F38A58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DCC9E-896D-C576-650A-3039E46F4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BB8EE-67CB-5708-2F2F-15B8D271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E7B6-84BB-3E6D-890F-48D7C397A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8CD941-DE69-D898-C4E2-711AE5AE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35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F7AB-7B05-F25A-9AE6-9DBB156F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DF6E34-77D7-B8CB-B4E5-95023D3A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43004-EFD4-C650-D721-7CFDF55C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98C55-8228-431A-2978-BF2838D8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32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B28B3-97C3-2C8D-0BAE-7B7AE1E3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E260F-A5FF-AD45-B508-74089EAF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AFE1E-5FB2-E538-C223-873081C3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01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BEBA-6519-C91D-D1CE-852A9924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E3CDE-C3B4-78E9-027D-712948646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E32D2-1EC1-4198-61CB-0B9B35EB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46999-1DD6-364B-453D-09138290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B3493-E20C-78F3-396D-16628EE7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72644-90B1-E91D-963C-008444EE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56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FF5B-13E9-79BD-2390-9668C07A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295D1-F73E-A2C2-CBE4-CCD2F7965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D96DB-A55A-0DF6-C3C4-6FEE49266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DDBCA-85C2-7FBF-EFE4-78FAB5C4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1242D-2E4C-B9D8-744F-EA45AAC7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3676A-A0F0-D040-ED10-2079CE23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16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94EBA-D0BE-95D0-FDC9-F0AB96A09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8AC76-05F7-119E-AC15-25FEDDAD3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B8396-F158-69CB-9373-F5D1CC8BC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42F9B-DA8A-4B78-9E1A-6F2329BF8F76}" type="datetimeFigureOut">
              <a:rPr lang="en-IN" smtClean="0"/>
              <a:t>26-04-2025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88812-38C4-B5BE-DD67-9891341FF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FFD7-D525-25AE-2DD6-8E997E6ED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3992E1-7065-4575-8E35-0956FF499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106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F80CE-391C-FF9F-CCB2-4C6E9066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0"/>
            <a:ext cx="4203323" cy="3596201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chemeClr val="bg1"/>
                </a:solidFill>
              </a:rPr>
              <a:t>Boosting RAG Performance with Noise-Infused Retrieval Strategies</a:t>
            </a:r>
            <a:endParaRPr lang="en-IN" sz="4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37945-8EBA-A667-CE0F-5B987AAE9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4475155"/>
            <a:ext cx="4203323" cy="1143291"/>
          </a:xfrm>
        </p:spPr>
        <p:txBody>
          <a:bodyPr>
            <a:normAutofit/>
          </a:bodyPr>
          <a:lstStyle/>
          <a:p>
            <a:r>
              <a:rPr lang="en-IN" sz="2000" b="1">
                <a:solidFill>
                  <a:schemeClr val="bg1"/>
                </a:solidFill>
              </a:rPr>
              <a:t>TEAM – Sandhya Lotla,</a:t>
            </a:r>
            <a:r>
              <a:rPr lang="en-US" sz="2000" b="1">
                <a:solidFill>
                  <a:schemeClr val="bg1"/>
                </a:solidFill>
              </a:rPr>
              <a:t> Sindhu Gajulapalli, Mallikarjuna Bandi</a:t>
            </a:r>
          </a:p>
          <a:p>
            <a:r>
              <a:rPr lang="en-IN" sz="2000" b="1">
                <a:solidFill>
                  <a:schemeClr val="bg1"/>
                </a:solidFill>
              </a:rPr>
              <a:t>DATE – April 26, 2025 </a:t>
            </a:r>
          </a:p>
          <a:p>
            <a:endParaRPr lang="en-US" sz="2000" b="1">
              <a:solidFill>
                <a:schemeClr val="bg1"/>
              </a:solidFill>
            </a:endParaRPr>
          </a:p>
          <a:p>
            <a:endParaRPr lang="en-US" sz="2000" b="1">
              <a:solidFill>
                <a:schemeClr val="bg1"/>
              </a:solidFill>
            </a:endParaRPr>
          </a:p>
          <a:p>
            <a:endParaRPr lang="en-IN" sz="2000" b="1">
              <a:solidFill>
                <a:schemeClr val="bg1"/>
              </a:solidFill>
            </a:endParaRPr>
          </a:p>
          <a:p>
            <a:endParaRPr lang="en-IN" sz="2000">
              <a:solidFill>
                <a:schemeClr val="bg1"/>
              </a:solidFill>
            </a:endParaRPr>
          </a:p>
        </p:txBody>
      </p:sp>
      <p:pic>
        <p:nvPicPr>
          <p:cNvPr id="1026" name="Picture 2" descr="What Is Retrieval-Augmented Generation aka RAG | NVIDIA Blogs">
            <a:extLst>
              <a:ext uri="{FF2B5EF4-FFF2-40B4-BE49-F238E27FC236}">
                <a16:creationId xmlns:a16="http://schemas.microsoft.com/office/drawing/2014/main" id="{9AF26B15-9E1F-0E14-5646-42C96DE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r="31362" b="-1"/>
          <a:stretch/>
        </p:blipFill>
        <p:spPr bwMode="auto">
          <a:xfrm>
            <a:off x="1291634" y="1148747"/>
            <a:ext cx="4793260" cy="422738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3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79" name="Oval 107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8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699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38B4F-6F53-815A-DAC8-F4A4FDFF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6318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31801-B011-2F49-4328-F82E1C5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Statement: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Retrieval-Augmented Generation (RAG) assumes that more relevant retrieval = better LLM performance.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project challenges that assumption.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if adding irrelevant (noise) documents affects or even sometimes helps model performance?</a:t>
            </a:r>
          </a:p>
        </p:txBody>
      </p:sp>
      <p:graphicFrame>
        <p:nvGraphicFramePr>
          <p:cNvPr id="19" name="Title 1">
            <a:extLst>
              <a:ext uri="{FF2B5EF4-FFF2-40B4-BE49-F238E27FC236}">
                <a16:creationId xmlns:a16="http://schemas.microsoft.com/office/drawing/2014/main" id="{D6310DF7-5ACC-3B07-5ED8-F926E2D6E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610719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507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D92DDE-4FFE-BB77-2A22-DE4FF303A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0F7A0-E168-D0F8-533D-E238E5FA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7"/>
            <a:ext cx="3438144" cy="16070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and Corpus:</a:t>
            </a:r>
            <a:b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Natural Questions: Real-world QA dataset (~10k queries).</a:t>
            </a:r>
            <a:b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Wikipedia Corpus: Sampled subset (~50k passages).</a:t>
            </a:r>
            <a:b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Noise Corpus: Randomly sampled synthetic passages.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1E7E03-B070-392A-C255-150B1011B4E0}"/>
              </a:ext>
            </a:extLst>
          </p:cNvPr>
          <p:cNvSpPr txBox="1">
            <a:spLocks/>
          </p:cNvSpPr>
          <p:nvPr/>
        </p:nvSpPr>
        <p:spPr>
          <a:xfrm>
            <a:off x="340267" y="3413939"/>
            <a:ext cx="3438906" cy="2324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700" b="1" dirty="0">
                <a:latin typeface="+mn-lt"/>
                <a:ea typeface="+mn-ea"/>
                <a:cs typeface="+mn-cs"/>
              </a:rPr>
              <a:t>Methodology:</a:t>
            </a:r>
            <a:br>
              <a:rPr lang="en-US" sz="1700" dirty="0">
                <a:latin typeface="+mn-lt"/>
                <a:ea typeface="+mn-ea"/>
                <a:cs typeface="+mn-cs"/>
              </a:rPr>
            </a:br>
            <a:r>
              <a:rPr lang="en-US" sz="1700" dirty="0">
                <a:latin typeface="+mn-lt"/>
                <a:ea typeface="+mn-ea"/>
                <a:cs typeface="+mn-cs"/>
              </a:rPr>
              <a:t>Construct prompts: 1 Gold document + N Noise documents.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Vary noise levels: 1, 2, 3, 4.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Generate answers with Phi-2 LLM (max 5 tokens).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Evaluate proxy accuracy based on meaningfulness and relevance.</a:t>
            </a:r>
          </a:p>
        </p:txBody>
      </p:sp>
      <p:pic>
        <p:nvPicPr>
          <p:cNvPr id="4" name="Picture 3" descr="A diagram of a system architecture&#10;&#10;AI-generated content may be incorrect.">
            <a:extLst>
              <a:ext uri="{FF2B5EF4-FFF2-40B4-BE49-F238E27FC236}">
                <a16:creationId xmlns:a16="http://schemas.microsoft.com/office/drawing/2014/main" id="{FA4762D8-D729-AE08-5AFA-B4904642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214" y="1169072"/>
            <a:ext cx="6917978" cy="46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4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9169F-2864-621F-2922-84382464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22" y="704676"/>
            <a:ext cx="4171994" cy="35062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dirty="0"/>
              <a:t>A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pproach :</a:t>
            </a:r>
            <a:b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1.Retriever Output: Collect relevant and random documents.</a:t>
            </a:r>
            <a:b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2.Prompt Construction: Formulate prompts combining 1 Gold + N Noise documents.</a:t>
            </a:r>
            <a:b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3.Model Inference: Generate answers using Phi-2 small language model.</a:t>
            </a:r>
            <a:b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4.Evaluation: Assess generated answers based on meaningfulness, relevance, and token constraints.</a:t>
            </a:r>
            <a:b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5.Analysis: Measure how noise quantity influences retrieval-augmented generation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1EC02-B44E-0CDA-70B2-DCC788851711}"/>
              </a:ext>
            </a:extLst>
          </p:cNvPr>
          <p:cNvSpPr txBox="1"/>
          <p:nvPr/>
        </p:nvSpPr>
        <p:spPr>
          <a:xfrm>
            <a:off x="599609" y="4685288"/>
            <a:ext cx="4171994" cy="103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Experiment Settings: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555AA-A367-7DBE-BFD8-634D61BEBFAC}"/>
              </a:ext>
            </a:extLst>
          </p:cNvPr>
          <p:cNvSpPr txBox="1"/>
          <p:nvPr/>
        </p:nvSpPr>
        <p:spPr>
          <a:xfrm>
            <a:off x="599609" y="5141811"/>
            <a:ext cx="4098367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100 queries tested per noise setting.</a:t>
            </a:r>
          </a:p>
          <a:p>
            <a:pPr>
              <a:spcAft>
                <a:spcPts val="600"/>
              </a:spcAft>
            </a:pPr>
            <a:r>
              <a:rPr lang="en-IN" dirty="0"/>
              <a:t>Accuracy calculated per setting.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F52320-8C94-F6CB-41DA-4F01C1681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22110"/>
              </p:ext>
            </p:extLst>
          </p:nvPr>
        </p:nvGraphicFramePr>
        <p:xfrm>
          <a:off x="5845092" y="557360"/>
          <a:ext cx="5199791" cy="5632705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1993064">
                  <a:extLst>
                    <a:ext uri="{9D8B030D-6E8A-4147-A177-3AD203B41FA5}">
                      <a16:colId xmlns:a16="http://schemas.microsoft.com/office/drawing/2014/main" val="2195361784"/>
                    </a:ext>
                  </a:extLst>
                </a:gridCol>
                <a:gridCol w="3206727">
                  <a:extLst>
                    <a:ext uri="{9D8B030D-6E8A-4147-A177-3AD203B41FA5}">
                      <a16:colId xmlns:a16="http://schemas.microsoft.com/office/drawing/2014/main" val="1967387663"/>
                    </a:ext>
                  </a:extLst>
                </a:gridCol>
              </a:tblGrid>
              <a:tr h="864717">
                <a:tc>
                  <a:txBody>
                    <a:bodyPr/>
                    <a:lstStyle/>
                    <a:p>
                      <a:r>
                        <a:rPr lang="en-IN" sz="3000" b="0" cap="none" spc="0">
                          <a:solidFill>
                            <a:schemeClr val="bg1"/>
                          </a:solidFill>
                        </a:rPr>
                        <a:t>Setting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30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086115"/>
                  </a:ext>
                </a:extLst>
              </a:tr>
              <a:tr h="1191997">
                <a:tc>
                  <a:txBody>
                    <a:bodyPr/>
                    <a:lstStyle/>
                    <a:p>
                      <a:r>
                        <a:rPr lang="en-IN" sz="2600" cap="none" spc="0">
                          <a:solidFill>
                            <a:schemeClr val="tx1"/>
                          </a:solidFill>
                        </a:rPr>
                        <a:t>1G + 1N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cap="none" spc="0">
                          <a:solidFill>
                            <a:schemeClr val="tx1"/>
                          </a:solidFill>
                        </a:rPr>
                        <a:t>1 Gold + 1 Noise document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57527"/>
                  </a:ext>
                </a:extLst>
              </a:tr>
              <a:tr h="1191997">
                <a:tc>
                  <a:txBody>
                    <a:bodyPr/>
                    <a:lstStyle/>
                    <a:p>
                      <a:r>
                        <a:rPr lang="en-IN" sz="2600" cap="none" spc="0">
                          <a:solidFill>
                            <a:schemeClr val="tx1"/>
                          </a:solidFill>
                        </a:rPr>
                        <a:t>1G + 2N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cap="none" spc="0">
                          <a:solidFill>
                            <a:schemeClr val="tx1"/>
                          </a:solidFill>
                        </a:rPr>
                        <a:t>1 Gold + 2 Noise documents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22845"/>
                  </a:ext>
                </a:extLst>
              </a:tr>
              <a:tr h="1191997">
                <a:tc>
                  <a:txBody>
                    <a:bodyPr/>
                    <a:lstStyle/>
                    <a:p>
                      <a:r>
                        <a:rPr lang="en-IN" sz="2600" cap="none" spc="0">
                          <a:solidFill>
                            <a:schemeClr val="tx1"/>
                          </a:solidFill>
                        </a:rPr>
                        <a:t>1G + 3N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cap="none" spc="0">
                          <a:solidFill>
                            <a:schemeClr val="tx1"/>
                          </a:solidFill>
                        </a:rPr>
                        <a:t>1 Gold + 3 Noise documents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952353"/>
                  </a:ext>
                </a:extLst>
              </a:tr>
              <a:tr h="1191997">
                <a:tc>
                  <a:txBody>
                    <a:bodyPr/>
                    <a:lstStyle/>
                    <a:p>
                      <a:r>
                        <a:rPr lang="en-IN" sz="2600" cap="none" spc="0">
                          <a:solidFill>
                            <a:schemeClr val="tx1"/>
                          </a:solidFill>
                        </a:rPr>
                        <a:t>1G + 4N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cap="none" spc="0">
                          <a:solidFill>
                            <a:schemeClr val="tx1"/>
                          </a:solidFill>
                        </a:rPr>
                        <a:t>1 Gold + 4 Noise documents</a:t>
                      </a:r>
                    </a:p>
                  </a:txBody>
                  <a:tcPr marL="263220" marR="263220" marT="196368" marB="1316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4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42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7FCFAB8-9E9C-414D-9FCB-CECED12D5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C16827-9A48-4468-BE81-11EC18E0A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54102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F4312-50EF-DF08-3483-D1EE0F2A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39" y="1335183"/>
            <a:ext cx="3516922" cy="41508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Implementation &amp; Demonstration Setup :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99956BA-5C38-49F9-88D6-BD6C71E9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85799"/>
            <a:ext cx="5410200" cy="5486401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82DEC75-48F7-9D7D-9731-B8BD544DA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001" y="1335183"/>
            <a:ext cx="4110198" cy="41876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Environment: Google Colab Pro with T4 GPU.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Libraries: PyTorch, HuggingFace Transformers, Pandas.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Model: Microsoft Phi-2 loaded via Transformers.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Dataset Loading: Natural Questions subset and sampled Wikipedia passages.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Prompt Construction: Dynamic creation with varying numbers of noise documents.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Inference Execution: Batched prompt evaluation with controlled maximum tokens.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Evaluation Metrics: Automated script to evaluate meaningfulness and accuracy.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Visualization: Accuracy plotted against noise levels (matplotlib).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708B4C5D-A8B9-8600-D9D8-E80B089F0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96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46"/>
    </mc:Choice>
    <mc:Fallback>
      <p:transition spd="slow" advTm="38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351D2-2A0A-0411-9CB5-F026DE4C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Live Code Demonstration 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95F95-40F5-4B87-2C01-D190FE0AC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8927" y="1338729"/>
            <a:ext cx="5414415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Notebook: Noise_in_Retrieval_Augmented_Generation.ipynb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Step 1: Load Dataset (Natural Questions, Wikipedia Corpus).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Step 2: Load Model (Phi-2 via Huggingface Transformers).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Step 3: Prompt Creation (1 Gold + N Noise Documents).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Step 4: Inference Execution (short answer generation).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Step 5: Evaluation (Proxy metrics and accuracy calculation).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Step 6: Visualization (Plot noise vs accuracy).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 dirty="0"/>
              <a:t>Goal: Show live execution of how noise impacts LLM answer performance.</a:t>
            </a:r>
            <a:endParaRPr lang="en-US" sz="1400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60FBA19-6E27-1E18-2162-9306D63AC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4221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81"/>
    </mc:Choice>
    <mc:Fallback>
      <p:transition spd="slow" advTm="51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322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CF831-1752-7F34-01DD-CCCBA3B3C339}"/>
              </a:ext>
            </a:extLst>
          </p:cNvPr>
          <p:cNvSpPr txBox="1"/>
          <p:nvPr/>
        </p:nvSpPr>
        <p:spPr>
          <a:xfrm>
            <a:off x="795528" y="386930"/>
            <a:ext cx="10141799" cy="1300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Graph:</a:t>
            </a:r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38236CD8-CF91-EB05-BE60-9E1A55DA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93" y="2524715"/>
            <a:ext cx="4808081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72EC7-3CFC-06D3-40F7-19B80CE4B6BE}"/>
              </a:ext>
            </a:extLst>
          </p:cNvPr>
          <p:cNvSpPr txBox="1"/>
          <p:nvPr/>
        </p:nvSpPr>
        <p:spPr>
          <a:xfrm>
            <a:off x="6406429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Analysis: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1-2 noise documents: Some focus maintained.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3+ noise documents: Attention collapse observed.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Random noise introduces entropy, disrupting model concentration.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Key Observations: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Minor noise can sometimes stabilize focus (noise=4 slight recovery).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But overall trend confirms retrieval relevance is critical.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LLMs are highly sensitive to distractor documents.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61532DE-7E7E-D416-EC19-99E0ED8A2B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743" b="12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00AA6-2F92-9E40-4213-8DD2B2E9A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Future Work</a:t>
            </a:r>
          </a:p>
        </p:txBody>
      </p:sp>
      <p:graphicFrame>
        <p:nvGraphicFramePr>
          <p:cNvPr id="21" name="Text Placeholder 2">
            <a:extLst>
              <a:ext uri="{FF2B5EF4-FFF2-40B4-BE49-F238E27FC236}">
                <a16:creationId xmlns:a16="http://schemas.microsoft.com/office/drawing/2014/main" id="{6A3803B4-34AD-2C20-44C3-AF5619CBC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50004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1313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Words>608</Words>
  <Application>Microsoft Office PowerPoint</Application>
  <PresentationFormat>Widescreen</PresentationFormat>
  <Paragraphs>71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Boosting RAG Performance with Noise-Infused Retrieval Strategies</vt:lpstr>
      <vt:lpstr>Problem Statement: Retrieval-Augmented Generation (RAG) assumes that more relevant retrieval = better LLM performance.  This project challenges that assumption.  What if adding irrelevant (noise) documents affects or even sometimes helps model performance?</vt:lpstr>
      <vt:lpstr>Dataset and Corpus: Natural Questions: Real-world QA dataset (~10k queries). Wikipedia Corpus: Sampled subset (~50k passages). Noise Corpus: Randomly sampled synthetic passages.</vt:lpstr>
      <vt:lpstr>Approach : 1.Retriever Output: Collect relevant and random documents. 2.Prompt Construction: Formulate prompts combining 1 Gold + N Noise documents. 3.Model Inference: Generate answers using Phi-2 small language model. 4.Evaluation: Assess generated answers based on meaningfulness, relevance, and token constraints. 5.Analysis: Measure how noise quantity influences retrieval-augmented generation accuracy.</vt:lpstr>
      <vt:lpstr>Implementation &amp; Demonstration Setup :</vt:lpstr>
      <vt:lpstr>Live Code Demonstration </vt:lpstr>
      <vt:lpstr>PowerPoint Presentation</vt:lpstr>
      <vt:lpstr>PowerPoint Presentation</vt:lpstr>
      <vt:lpstr>Future Work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Krishna Turangi</dc:creator>
  <cp:lastModifiedBy>Sandhya Lotla</cp:lastModifiedBy>
  <cp:revision>13</cp:revision>
  <dcterms:created xsi:type="dcterms:W3CDTF">2024-11-28T23:07:11Z</dcterms:created>
  <dcterms:modified xsi:type="dcterms:W3CDTF">2025-04-27T02:03:23Z</dcterms:modified>
</cp:coreProperties>
</file>